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4478" r:id="rId2"/>
    <p:sldId id="4475" r:id="rId3"/>
    <p:sldId id="4476" r:id="rId4"/>
    <p:sldId id="4477"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230" y="96"/>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slide" Target="slides/slide2.xml" />
  <Relationship Id="rId7" Type="http://schemas.openxmlformats.org/officeDocument/2006/relationships/viewProps" Target="view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presProps" Target="presProps.xml" />
  <Relationship Id="rId5" Type="http://schemas.openxmlformats.org/officeDocument/2006/relationships/slide" Target="slides/slide4.xml" />
  <Relationship Id="rId10" Type="http://schemas.microsoft.com/office/2018/10/relationships/authors" Target="authors.xml" />
  <Relationship Id="rId4" Type="http://schemas.openxmlformats.org/officeDocument/2006/relationships/slide" Target="slides/slide3.xml" />
  <Relationship Id="rId9" Type="http://schemas.openxmlformats.org/officeDocument/2006/relationships/tableStyles" Target="tableStyle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0128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792101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32768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91047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893664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39971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20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89296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79539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65822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26036697"/>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509458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AE8EB4E0-AA80-44AE-8DE5-431C0049B107}"/>
              </a:ext>
            </a:extLst>
          </p:cNvPr>
          <p:cNvGraphicFramePr>
            <a:graphicFrameLocks noGrp="1"/>
          </p:cNvGraphicFramePr>
          <p:nvPr>
            <p:extLst>
              <p:ext uri="{D42A27DB-BD31-4B8C-83A1-F6EECF244321}">
                <p14:modId xmlns:p14="http://schemas.microsoft.com/office/powerpoint/2010/main" val="4145609726"/>
              </p:ext>
            </p:extLst>
          </p:nvPr>
        </p:nvGraphicFramePr>
        <p:xfrm>
          <a:off x="7531168" y="519121"/>
          <a:ext cx="1828800" cy="495300"/>
        </p:xfrm>
        <a:graphic>
          <a:graphicData uri="http://schemas.openxmlformats.org/drawingml/2006/table">
            <a:tbl>
              <a:tblPr/>
              <a:tblGrid>
                <a:gridCol w="812800">
                  <a:extLst>
                    <a:ext uri="{9D8B030D-6E8A-4147-A177-3AD203B41FA5}">
                      <a16:colId xmlns:a16="http://schemas.microsoft.com/office/drawing/2014/main" val="2405880384"/>
                    </a:ext>
                  </a:extLst>
                </a:gridCol>
                <a:gridCol w="1016000">
                  <a:extLst>
                    <a:ext uri="{9D8B030D-6E8A-4147-A177-3AD203B41FA5}">
                      <a16:colId xmlns:a16="http://schemas.microsoft.com/office/drawing/2014/main" val="3705907058"/>
                    </a:ext>
                  </a:extLst>
                </a:gridCol>
              </a:tblGrid>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策定年月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7683834"/>
                  </a:ext>
                </a:extLst>
              </a:tr>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見直し年月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588833"/>
                  </a:ext>
                </a:extLst>
              </a:tr>
            </a:tbl>
          </a:graphicData>
        </a:graphic>
      </p:graphicFrame>
      <p:sp>
        <p:nvSpPr>
          <p:cNvPr id="4" name="テキスト ボックス 3">
            <a:extLst>
              <a:ext uri="{FF2B5EF4-FFF2-40B4-BE49-F238E27FC236}">
                <a16:creationId xmlns:a16="http://schemas.microsoft.com/office/drawing/2014/main" id="{17EC783C-F791-4F76-AAD3-D8DB709A7741}"/>
              </a:ext>
            </a:extLst>
          </p:cNvPr>
          <p:cNvSpPr txBox="1"/>
          <p:nvPr/>
        </p:nvSpPr>
        <p:spPr>
          <a:xfrm>
            <a:off x="2222928" y="2361462"/>
            <a:ext cx="5460144" cy="76944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4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麦・大豆国産化プラン</a:t>
            </a:r>
            <a:r>
              <a:rPr kumimoji="0" lang="ja-JP" altLang="en-US" sz="4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6" name="テキスト ボックス 5">
            <a:extLst>
              <a:ext uri="{FF2B5EF4-FFF2-40B4-BE49-F238E27FC236}">
                <a16:creationId xmlns:a16="http://schemas.microsoft.com/office/drawing/2014/main" id="{D6DD7856-BC69-43DB-99A5-575A731D08C9}"/>
              </a:ext>
            </a:extLst>
          </p:cNvPr>
          <p:cNvSpPr txBox="1"/>
          <p:nvPr/>
        </p:nvSpPr>
        <p:spPr>
          <a:xfrm>
            <a:off x="2475412" y="3727098"/>
            <a:ext cx="495517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産地名：○○○○</a:t>
            </a:r>
            <a:r>
              <a:rPr kumimoji="0" lang="ja-JP" altLang="en-US" sz="3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8" name="テキスト ボックス 7">
            <a:extLst>
              <a:ext uri="{FF2B5EF4-FFF2-40B4-BE49-F238E27FC236}">
                <a16:creationId xmlns:a16="http://schemas.microsoft.com/office/drawing/2014/main" id="{07FF99AA-A568-48FE-8F43-A04789F4B94E}"/>
              </a:ext>
            </a:extLst>
          </p:cNvPr>
          <p:cNvSpPr txBox="1"/>
          <p:nvPr/>
        </p:nvSpPr>
        <p:spPr>
          <a:xfrm>
            <a:off x="2475412" y="4725594"/>
            <a:ext cx="4955176"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（作成主体：●●●●）</a:t>
            </a:r>
            <a:r>
              <a:rPr kumimoji="0" lang="ja-JP" altLang="en-US" sz="2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7" name="テキスト ボックス 6">
            <a:extLst>
              <a:ext uri="{FF2B5EF4-FFF2-40B4-BE49-F238E27FC236}">
                <a16:creationId xmlns:a16="http://schemas.microsoft.com/office/drawing/2014/main" id="{BE49C412-290B-449E-80E8-1350473D5621}"/>
              </a:ext>
            </a:extLst>
          </p:cNvPr>
          <p:cNvSpPr txBox="1"/>
          <p:nvPr/>
        </p:nvSpPr>
        <p:spPr>
          <a:xfrm>
            <a:off x="361977" y="428217"/>
            <a:ext cx="2061883" cy="33855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別紙様式第１号別添</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9762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C72A54A-7D48-41F4-AA5C-ECE14C0909A9}"/>
              </a:ext>
            </a:extLst>
          </p:cNvPr>
          <p:cNvSpPr txBox="1"/>
          <p:nvPr/>
        </p:nvSpPr>
        <p:spPr>
          <a:xfrm>
            <a:off x="204652" y="118943"/>
            <a:ext cx="6579326" cy="369332"/>
          </a:xfrm>
          <a:prstGeom prst="rect">
            <a:avLst/>
          </a:prstGeom>
          <a:noFill/>
        </p:spPr>
        <p:txBody>
          <a:bodyPr wrap="square">
            <a:spAutoFit/>
          </a:bodyPr>
          <a:lstStyle/>
          <a:p>
            <a:r>
              <a:rPr lang="ja-JP" altLang="en-US" b="0" i="0" u="none" strike="noStrike" dirty="0">
                <a:effectLst/>
                <a:latin typeface="ＭＳ Ｐゴシック" panose="020B0600070205080204" pitchFamily="50" charset="-128"/>
                <a:ea typeface="ＭＳ Ｐゴシック" panose="020B0600070205080204" pitchFamily="50" charset="-128"/>
              </a:rPr>
              <a:t>１．麦・大豆生産の現状と課題及び課題解決に向けた取組方針</a:t>
            </a:r>
            <a:r>
              <a:rPr lang="ja-JP" altLang="en-US" dirty="0"/>
              <a:t> </a:t>
            </a:r>
          </a:p>
        </p:txBody>
      </p:sp>
      <p:sp>
        <p:nvSpPr>
          <p:cNvPr id="5" name="テキスト ボックス 4">
            <a:extLst>
              <a:ext uri="{FF2B5EF4-FFF2-40B4-BE49-F238E27FC236}">
                <a16:creationId xmlns:a16="http://schemas.microsoft.com/office/drawing/2014/main" id="{1F17E2FA-42CF-4EDD-ACB8-33074E4850C6}"/>
              </a:ext>
            </a:extLst>
          </p:cNvPr>
          <p:cNvSpPr txBox="1"/>
          <p:nvPr/>
        </p:nvSpPr>
        <p:spPr>
          <a:xfrm>
            <a:off x="204652" y="6457890"/>
            <a:ext cx="9701348" cy="400110"/>
          </a:xfrm>
          <a:prstGeom prst="rect">
            <a:avLst/>
          </a:prstGeom>
          <a:noFill/>
        </p:spPr>
        <p:txBody>
          <a:bodyPr wrap="square">
            <a:sp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麦・大豆生産における課題（湿害対策、適期播種、土づくり、連作障害対策等の必要性等）を具体的に記載すること。</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課題解決に向けて取り組む内容及び今後の生産拡大に向けた方針を具体的に記載すること。</a:t>
            </a:r>
          </a:p>
        </p:txBody>
      </p:sp>
      <p:graphicFrame>
        <p:nvGraphicFramePr>
          <p:cNvPr id="6" name="表 5">
            <a:extLst>
              <a:ext uri="{FF2B5EF4-FFF2-40B4-BE49-F238E27FC236}">
                <a16:creationId xmlns:a16="http://schemas.microsoft.com/office/drawing/2014/main" id="{CFDB4662-6FEB-4BE7-831F-4248BCC7ACDD}"/>
              </a:ext>
            </a:extLst>
          </p:cNvPr>
          <p:cNvGraphicFramePr>
            <a:graphicFrameLocks noGrp="1"/>
          </p:cNvGraphicFramePr>
          <p:nvPr>
            <p:extLst>
              <p:ext uri="{D42A27DB-BD31-4B8C-83A1-F6EECF244321}">
                <p14:modId xmlns:p14="http://schemas.microsoft.com/office/powerpoint/2010/main" val="730246430"/>
              </p:ext>
            </p:extLst>
          </p:nvPr>
        </p:nvGraphicFramePr>
        <p:xfrm>
          <a:off x="313900" y="489121"/>
          <a:ext cx="9288000" cy="5940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40000">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Tree>
    <p:extLst>
      <p:ext uri="{BB962C8B-B14F-4D97-AF65-F5344CB8AC3E}">
        <p14:creationId xmlns:p14="http://schemas.microsoft.com/office/powerpoint/2010/main" val="3598985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1D66389-E3F8-4D62-8D68-EE5CBB850FF2}"/>
              </a:ext>
            </a:extLst>
          </p:cNvPr>
          <p:cNvSpPr txBox="1"/>
          <p:nvPr/>
        </p:nvSpPr>
        <p:spPr>
          <a:xfrm>
            <a:off x="204652" y="128842"/>
            <a:ext cx="3653245" cy="369332"/>
          </a:xfrm>
          <a:prstGeom prst="rect">
            <a:avLst/>
          </a:prstGeom>
          <a:noFill/>
        </p:spPr>
        <p:txBody>
          <a:bodyPr wrap="square">
            <a:spAutoFit/>
          </a:bodyPr>
          <a:lstStyle/>
          <a:p>
            <a:r>
              <a:rPr lang="ja-JP" altLang="en-US" b="0" i="0" u="none" strike="noStrike" dirty="0">
                <a:effectLst/>
                <a:latin typeface="ＭＳ Ｐゴシック" panose="020B0600070205080204" pitchFamily="50" charset="-128"/>
                <a:ea typeface="ＭＳ Ｐゴシック" panose="020B0600070205080204" pitchFamily="50" charset="-128"/>
              </a:rPr>
              <a:t>２．産地と実需者との連携方針 </a:t>
            </a:r>
            <a:endParaRPr lang="ja-JP" altLang="en-US" dirty="0"/>
          </a:p>
        </p:txBody>
      </p:sp>
      <p:graphicFrame>
        <p:nvGraphicFramePr>
          <p:cNvPr id="6" name="表 5">
            <a:extLst>
              <a:ext uri="{FF2B5EF4-FFF2-40B4-BE49-F238E27FC236}">
                <a16:creationId xmlns:a16="http://schemas.microsoft.com/office/drawing/2014/main" id="{3C64D0A1-6157-40A4-9280-5C33798CC48D}"/>
              </a:ext>
            </a:extLst>
          </p:cNvPr>
          <p:cNvGraphicFramePr>
            <a:graphicFrameLocks noGrp="1"/>
          </p:cNvGraphicFramePr>
          <p:nvPr>
            <p:extLst>
              <p:ext uri="{D42A27DB-BD31-4B8C-83A1-F6EECF244321}">
                <p14:modId xmlns:p14="http://schemas.microsoft.com/office/powerpoint/2010/main" val="1231420946"/>
              </p:ext>
            </p:extLst>
          </p:nvPr>
        </p:nvGraphicFramePr>
        <p:xfrm>
          <a:off x="313900" y="489121"/>
          <a:ext cx="9288000" cy="5508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508000">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7" name="テキスト ボックス 6">
            <a:extLst>
              <a:ext uri="{FF2B5EF4-FFF2-40B4-BE49-F238E27FC236}">
                <a16:creationId xmlns:a16="http://schemas.microsoft.com/office/drawing/2014/main" id="{20F50FA0-78B7-4470-B8D6-844109FB2DB8}"/>
              </a:ext>
            </a:extLst>
          </p:cNvPr>
          <p:cNvSpPr txBox="1"/>
          <p:nvPr/>
        </p:nvSpPr>
        <p:spPr>
          <a:xfrm>
            <a:off x="222758" y="5987185"/>
            <a:ext cx="9328823" cy="861774"/>
          </a:xfrm>
          <a:prstGeom prst="rect">
            <a:avLst/>
          </a:prstGeom>
          <a:noFill/>
        </p:spPr>
        <p:txBody>
          <a:bodyPr wrap="square">
            <a:sp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産地と実需者については具体的な名称を記載すること。</a:t>
            </a:r>
            <a:endParaRPr lang="en-US" altLang="ja-JP" sz="1000" dirty="0">
              <a:latin typeface="ＭＳ Ｐゴシック" panose="020B0600070205080204" pitchFamily="50" charset="-128"/>
              <a:ea typeface="ＭＳ Ｐゴシック" panose="020B0600070205080204" pitchFamily="50" charset="-128"/>
            </a:endParaRP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麦の実需者は、麦を原料とした加工品等の製造を業とする者（製粉会社、製パン会社、製麺会社等）とする。</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大豆の実需者は、大豆を原料とした加工品等の製造を業とする者、大豆の販売を業とする者及びこれらの者が組織する法人その他の団体とする。</a:t>
            </a:r>
            <a:endParaRPr lang="en-US" altLang="ja-JP" sz="1000" dirty="0">
              <a:latin typeface="ＭＳ Ｐゴシック" panose="020B0600070205080204" pitchFamily="50" charset="-128"/>
              <a:ea typeface="ＭＳ Ｐゴシック" panose="020B0600070205080204" pitchFamily="50" charset="-128"/>
            </a:endParaRPr>
          </a:p>
          <a:p>
            <a:r>
              <a:rPr lang="ja-JP" altLang="en-US" sz="1000" dirty="0">
                <a:latin typeface="ＭＳ Ｐゴシック" panose="020B0600070205080204" pitchFamily="50" charset="-128"/>
                <a:ea typeface="ＭＳ Ｐゴシック" panose="020B0600070205080204" pitchFamily="50" charset="-128"/>
              </a:rPr>
              <a:t>　 なお、販売を業とする者を実需者とする場合は、その者が販売する先（最終実需者）について、代表的な者の名称を記載すること。</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産地と実需者それぞれの国産麦・大豆取扱量の現状とおおむねの目標値を記載すること。</a:t>
            </a:r>
            <a:endParaRPr lang="ja-JP" altLang="en-US" sz="1000" dirty="0"/>
          </a:p>
        </p:txBody>
      </p:sp>
    </p:spTree>
    <p:extLst>
      <p:ext uri="{BB962C8B-B14F-4D97-AF65-F5344CB8AC3E}">
        <p14:creationId xmlns:p14="http://schemas.microsoft.com/office/powerpoint/2010/main" val="2021744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6246BBB-F9B6-4333-AECD-FE2E79C54FB3}"/>
              </a:ext>
            </a:extLst>
          </p:cNvPr>
          <p:cNvSpPr txBox="1"/>
          <p:nvPr/>
        </p:nvSpPr>
        <p:spPr>
          <a:xfrm>
            <a:off x="213361" y="6457890"/>
            <a:ext cx="9701348" cy="400110"/>
          </a:xfrm>
          <a:prstGeom prst="rect">
            <a:avLst/>
          </a:prstGeom>
          <a:noFill/>
        </p:spPr>
        <p:txBody>
          <a:bodyPr wrap="square">
            <a:sp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産地と実需者との連携について、図等を用いて明示すること。</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取組の中心となる農業者等を必ず位置付けること。</a:t>
            </a:r>
            <a:endParaRPr lang="en-US" altLang="ja-JP" sz="1000" dirty="0">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74627453-76A6-46B9-A6FA-F0E942EB5F7E}"/>
              </a:ext>
            </a:extLst>
          </p:cNvPr>
          <p:cNvSpPr txBox="1"/>
          <p:nvPr/>
        </p:nvSpPr>
        <p:spPr>
          <a:xfrm>
            <a:off x="204652" y="128842"/>
            <a:ext cx="6911372" cy="369332"/>
          </a:xfrm>
          <a:prstGeom prst="rect">
            <a:avLst/>
          </a:prstGeom>
          <a:noFill/>
        </p:spPr>
        <p:txBody>
          <a:bodyPr wrap="square">
            <a:spAutoFit/>
          </a:bodyPr>
          <a:lstStyle/>
          <a:p>
            <a:r>
              <a:rPr lang="ja-JP" altLang="en-US" b="0" i="0" u="none" strike="noStrike" dirty="0">
                <a:effectLst/>
                <a:latin typeface="ＭＳ Ｐゴシック" panose="020B0600070205080204" pitchFamily="50" charset="-128"/>
                <a:ea typeface="ＭＳ Ｐゴシック" panose="020B0600070205080204" pitchFamily="50" charset="-128"/>
              </a:rPr>
              <a:t>３．麦・大豆の国産化に向けた推進体制及び各関係者の役割 </a:t>
            </a:r>
            <a:endParaRPr lang="ja-JP" altLang="en-US" dirty="0"/>
          </a:p>
        </p:txBody>
      </p:sp>
      <p:graphicFrame>
        <p:nvGraphicFramePr>
          <p:cNvPr id="7" name="表 6">
            <a:extLst>
              <a:ext uri="{FF2B5EF4-FFF2-40B4-BE49-F238E27FC236}">
                <a16:creationId xmlns:a16="http://schemas.microsoft.com/office/drawing/2014/main" id="{3AD136E3-CFCF-4CE3-A899-BD98C52425B3}"/>
              </a:ext>
            </a:extLst>
          </p:cNvPr>
          <p:cNvGraphicFramePr>
            <a:graphicFrameLocks noGrp="1"/>
          </p:cNvGraphicFramePr>
          <p:nvPr>
            <p:extLst>
              <p:ext uri="{D42A27DB-BD31-4B8C-83A1-F6EECF244321}">
                <p14:modId xmlns:p14="http://schemas.microsoft.com/office/powerpoint/2010/main" val="1584341539"/>
              </p:ext>
            </p:extLst>
          </p:nvPr>
        </p:nvGraphicFramePr>
        <p:xfrm>
          <a:off x="313900" y="489121"/>
          <a:ext cx="9288000" cy="5940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40000">
                <a:tc>
                  <a:txBody>
                    <a:bodyPr/>
                    <a:lstStyle/>
                    <a:p>
                      <a:pPr algn="l" fontAlgn="ctr"/>
                      <a:r>
                        <a:rPr lang="ja-JP" altLang="en-US" sz="1400" b="1"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Tree>
    <p:extLst>
      <p:ext uri="{BB962C8B-B14F-4D97-AF65-F5344CB8AC3E}">
        <p14:creationId xmlns:p14="http://schemas.microsoft.com/office/powerpoint/2010/main" val="33668161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317</Words>
  <Application>Microsoft Office PowerPoint</Application>
  <PresentationFormat>A4 210 x 297 mm</PresentationFormat>
  <Paragraphs>23</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2022-12-08T02:34:35Z</dcterms:created>
  <dcterms:modified xsi:type="dcterms:W3CDTF">2022-12-08T02:34:44Z</dcterms:modified>
</cp:coreProperties>
</file>